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64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37" autoAdjust="0"/>
  </p:normalViewPr>
  <p:slideViewPr>
    <p:cSldViewPr>
      <p:cViewPr>
        <p:scale>
          <a:sx n="142" d="100"/>
          <a:sy n="142" d="100"/>
        </p:scale>
        <p:origin x="-1992" y="391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55B01-D492-4B06-9640-2A153CB54572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CAF24-BDD3-4ACD-ADDA-A120BB6482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882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CAF24-BDD3-4ACD-ADDA-A120BB64820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6743700" y="4064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6858000" cy="3352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09728" y="8522210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28700" y="3759200"/>
            <a:ext cx="4800600" cy="23368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9BBE-E8A8-40BE-BDF2-99C359C23CB7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16586" y="3226816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3257550" y="2932602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C85972-F640-4CC8-A13B-6D05466AA4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14350" y="508000"/>
            <a:ext cx="5829300" cy="23368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9BBE-E8A8-40BE-BDF2-99C359C23CB7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5972-F640-4CC8-A13B-6D05466AA4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5257800" y="0"/>
            <a:ext cx="16002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09728" y="8522210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1194816" y="4370832"/>
            <a:ext cx="832713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5129784" y="3901017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5200650" y="4027001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186934" y="4013204"/>
            <a:ext cx="342900" cy="588433"/>
          </a:xfrm>
        </p:spPr>
        <p:txBody>
          <a:bodyPr/>
          <a:lstStyle/>
          <a:p>
            <a:fld id="{32C85972-F640-4CC8-A13B-6D05466AA4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406400"/>
            <a:ext cx="4914900" cy="776182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9BBE-E8A8-40BE-BDF2-99C359C23CB7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543550" y="406404"/>
            <a:ext cx="108585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9BBE-E8A8-40BE-BDF2-99C359C23CB7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271266" y="1368498"/>
            <a:ext cx="342900" cy="588433"/>
          </a:xfrm>
        </p:spPr>
        <p:txBody>
          <a:bodyPr/>
          <a:lstStyle/>
          <a:p>
            <a:fld id="{32C85972-F640-4CC8-A13B-6D05466AA4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226314" y="2036064"/>
            <a:ext cx="6377940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6743700" y="2540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4300" y="3048000"/>
            <a:ext cx="6624828" cy="406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16586" y="189803"/>
            <a:ext cx="6624828" cy="285292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6320" y="3657602"/>
            <a:ext cx="4860131" cy="2230967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09728" y="8522210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9BBE-E8A8-40BE-BDF2-99C359C23CB7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14300" y="325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257550" y="2932602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C85972-F640-4CC8-A13B-6D05466AA4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711200"/>
            <a:ext cx="5829300" cy="2032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343400" y="8546592"/>
            <a:ext cx="2283714" cy="487680"/>
          </a:xfrm>
        </p:spPr>
        <p:txBody>
          <a:bodyPr/>
          <a:lstStyle/>
          <a:p>
            <a:fld id="{67F09BBE-E8A8-40BE-BDF2-99C359C23CB7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5972-F640-4CC8-A13B-6D05466AA4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3422311" y="2100871"/>
            <a:ext cx="6691" cy="642607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226314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3600450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3429000" y="2933700"/>
            <a:ext cx="0" cy="558393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6858000" cy="1930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14300" y="1828800"/>
            <a:ext cx="6624828" cy="1219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09442" y="8522208"/>
            <a:ext cx="6624828" cy="41452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6315" y="2032001"/>
            <a:ext cx="3030141" cy="977299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593499" y="2032000"/>
            <a:ext cx="3031331" cy="97536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9BBE-E8A8-40BE-BDF2-99C359C23CB7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228600" y="8546592"/>
            <a:ext cx="2686050" cy="48768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4300" y="170688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226314" y="3295179"/>
            <a:ext cx="3031236" cy="5091205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3600450" y="3295177"/>
            <a:ext cx="3028950" cy="509625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3257550" y="1389890"/>
            <a:ext cx="342900" cy="588433"/>
          </a:xfrm>
        </p:spPr>
        <p:txBody>
          <a:bodyPr/>
          <a:lstStyle>
            <a:lvl1pPr algn="ctr">
              <a:defRPr/>
            </a:lvl1pPr>
          </a:lstStyle>
          <a:p>
            <a:fld id="{32C85972-F640-4CC8-A13B-6D05466AA4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9BBE-E8A8-40BE-BDF2-99C359C23CB7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257550" y="1381362"/>
            <a:ext cx="342900" cy="588433"/>
          </a:xfrm>
        </p:spPr>
        <p:txBody>
          <a:bodyPr/>
          <a:lstStyle/>
          <a:p>
            <a:fld id="{32C85972-F640-4CC8-A13B-6D05466AA4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09728" y="8522210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14300" y="211328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9BBE-E8A8-40BE-BDF2-99C359C23CB7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3200400" y="8432800"/>
            <a:ext cx="457200" cy="5884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C85972-F640-4CC8-A13B-6D05466AA4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14300" y="203200"/>
            <a:ext cx="6624828" cy="4064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6858000" cy="15849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1219200"/>
            <a:ext cx="1771650" cy="13208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85750" y="2641602"/>
            <a:ext cx="1771650" cy="5526617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2343150" y="914400"/>
            <a:ext cx="4229100" cy="7213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28700" y="416986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C85972-F640-4CC8-A13B-6D05466AA4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12014" y="851784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9BBE-E8A8-40BE-BDF2-99C359C23CB7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537460" cy="48768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14300" y="203200"/>
            <a:ext cx="6624828" cy="4023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28700" y="416986"/>
            <a:ext cx="342900" cy="588433"/>
          </a:xfrm>
        </p:spPr>
        <p:txBody>
          <a:bodyPr/>
          <a:lstStyle/>
          <a:p>
            <a:fld id="{32C85972-F640-4CC8-A13B-6D05466AA4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0281" y="6705600"/>
            <a:ext cx="4400550" cy="16256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50281" y="812800"/>
            <a:ext cx="4400550" cy="56896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50" y="1320800"/>
            <a:ext cx="1828800" cy="70104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12014" y="851784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341114" y="8539979"/>
            <a:ext cx="2283714" cy="487680"/>
          </a:xfrm>
        </p:spPr>
        <p:txBody>
          <a:bodyPr/>
          <a:lstStyle/>
          <a:p>
            <a:fld id="{67F09BBE-E8A8-40BE-BDF2-99C359C23CB7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688336" cy="48768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2"/>
            <a:ext cx="6858000" cy="18578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12014" y="851784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343400" y="8539979"/>
            <a:ext cx="2283714" cy="48768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7F09BBE-E8A8-40BE-BDF2-99C359C23CB7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28600" y="8547797"/>
            <a:ext cx="2686050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4300" y="1702324"/>
            <a:ext cx="6624828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3257550" y="1386901"/>
            <a:ext cx="342900" cy="588433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C85972-F640-4CC8-A13B-6D05466AA4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6400800" cy="61325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640" y="6300192"/>
            <a:ext cx="1786298" cy="180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5145" y="251520"/>
            <a:ext cx="198884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76672" y="683575"/>
            <a:ext cx="6120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Памятка по </a:t>
            </a:r>
            <a:r>
              <a:rPr lang="ru-RU" sz="15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электробезопасности</a:t>
            </a:r>
            <a:r>
              <a:rPr lang="ru-RU" sz="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для любителей рыбной ловли и других видов активного отдыха</a:t>
            </a:r>
            <a:endParaRPr lang="ru-RU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6632" y="1115616"/>
            <a:ext cx="66247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секрет, что рыбная ловля является одним из популярнейших способов проведения досуга. А в летнее время к берегам водоемов устремляются как заядлые рыболовы, так и просто любители активного отдыха. Многие, прибыв к месту ловли, в предвкушении удачной рыбалки концентрируются исключительно на своих снастях и водоеме, забывая просто оглянуться вокруг, убедиться в отсутствии потенциальных источников опасности. Опыт последних лет показывает, что одним из главных источников опасности для рыболовов, помимо водоемов, является электричество, а точнее воздушные линии электропередачи (ВЛ), довольно часто проходящие вблизи водоемов. В сочетании с современными длинными, легкими, токопроводящими удилищами воздушные линии электропередачи представляют собой смертельную опасность.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6632" y="2843808"/>
            <a:ext cx="66693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ГРАЖДАНЕ! ДАЖЕ В ЧАСЫ ОТДЫХА НЕ ЗАБЫВАЙТЕ ОБ ОПАСНОСТИ, КОТОРУЮ ПРЕДСТАВЛЯЮТ СОБОЙ ЛИНИИ ЭЛЕКТРОПЕРЕДАЧИ:</a:t>
            </a:r>
            <a:endParaRPr lang="ru-RU" sz="13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89045" y="6372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789045" y="64442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581133" y="63001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16632" y="3275856"/>
            <a:ext cx="66521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НЕ ПРИБЛИЖАЙТЕСЬ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сами и не подносите посторонние предметы к проводам воздушных линий электропередачи, другим токоведущим частям электроустановок на расстояние менее 2 метров,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ПОМНИТЕ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что поражение электрическим током может произойти даже без непосредственного прикосновения к токоведущим частям; </a:t>
            </a:r>
          </a:p>
          <a:p>
            <a:pPr algn="just">
              <a:buFont typeface="Wingdings" pitchFamily="2" charset="2"/>
              <a:buChar char="q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при выборе места для рыбалки или отдыха, запуска воздушных змеев и моделей летательных аппаратов, при сборе грибов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ИЗБЕГАЙТЕ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трасс прохождения воздушных и кабельных линий.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ОБРАЩАЙТЕ ВНИМАНИЕ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предупреждающие плакаты и знаки безопасности, сигнализирующие о наличии электрического напряжения;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q"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НЕ ПРИКАСАЙТЕСЬ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 оборванным проводам линий электропередачи и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НЕ ПРИБЛИЖАЙТЕСЬ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к   ним   на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расстояние  ближе   8 м.   При   обнаружении   свисающего    или    оборванного   провода,    искрения,    других признаков неисправности электроустановок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НЕМЕДЛЕННО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СООБЩИТЕ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этом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диспетчеру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электросетей по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телефону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n w="10541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144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и примите меры по предупреждению приближающихся людей о грозящей им опасности до прибытия электромонтеров; </a:t>
            </a:r>
          </a:p>
          <a:p>
            <a:pPr algn="just">
              <a:buFont typeface="Wingdings" pitchFamily="2" charset="2"/>
              <a:buChar char="q"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НЕ УСТАНАВЛИВАЙТЕ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стойки телевизионных антенн, не высаживайте деревья вблизи проводов                      линий электропередачи;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36917" y="673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060848" y="6228184"/>
            <a:ext cx="46531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q"/>
            </a:pPr>
            <a:r>
              <a:rPr lang="ru-RU" sz="1200" b="1" dirty="0" smtClean="0">
                <a:latin typeface="Bahnschrift SemiLight SemiConde" pitchFamily="34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НЕ ПОЛЬЗУЙТЕСЬ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переносными приборами и электролампами, включенными в электрическую сеть напряжением 220 В на  открытом  воздухе.  В  этих  случаях  необходимо  использовать  электроприборы на напряжение не выше 25 В;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ОЗНАКОМЬТЕ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Правилами электробезопасности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требуйте от них неукоснительного их соблюдения;</a:t>
            </a:r>
          </a:p>
          <a:p>
            <a:pPr algn="just">
              <a:buFont typeface="Wingdings" pitchFamily="2" charset="2"/>
              <a:buChar char="q"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84784" y="8532440"/>
            <a:ext cx="4522812" cy="3693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hnschrift Condensed" pitchFamily="34" charset="0"/>
              </a:rPr>
              <a:t>филиал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hnschrift Condensed" pitchFamily="34" charset="0"/>
              </a:rPr>
              <a:t>Госэнергогазнадзора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hnschrift Condensed" pitchFamily="34" charset="0"/>
              </a:rPr>
              <a:t> по Брестской области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44824" y="7380312"/>
            <a:ext cx="4923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 smtClean="0">
                <a:latin typeface="Bahnschrift SemiLight SemiConde" pitchFamily="34" charset="0"/>
              </a:rPr>
              <a:t>   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ПРИ ОБНАРУЖЕНИИ ОБОРВАННЫХ ПРОВОДОВ ИЛИ ИНЫХ АВАРИЙНЫХ СИТУАЦИЙ, СВЯЗАННЫХ С ЭЛЕКТРОУСТАНОВКАМИ, СООБЩИТЕ ОБ ЭТОМ ПО ЕДИНОМУ НОМЕРУ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ТЕЛЕФОНА 144.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88640" y="8244408"/>
            <a:ext cx="66247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           Соблюдение указанных правил является гарантом Вашей безопасности!</a:t>
            </a:r>
            <a:endParaRPr lang="ru-RU" sz="1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Другая 7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99161C"/>
      </a:accent1>
      <a:accent2>
        <a:srgbClr val="A3171E"/>
      </a:accent2>
      <a:accent3>
        <a:srgbClr val="99161C"/>
      </a:accent3>
      <a:accent4>
        <a:srgbClr val="7A1116"/>
      </a:accent4>
      <a:accent5>
        <a:srgbClr val="7A1116"/>
      </a:accent5>
      <a:accent6>
        <a:srgbClr val="7D3C4A"/>
      </a:accent6>
      <a:hlink>
        <a:srgbClr val="5B0C10"/>
      </a:hlink>
      <a:folHlink>
        <a:srgbClr val="510B0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2121</TotalTime>
  <Words>351</Words>
  <Application>Microsoft Office PowerPoint</Application>
  <PresentationFormat>Экран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Официальная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Филиал Госэнергогазнадзора по Брестской области   напоминает</dc:title>
  <dc:creator>pedich_av</dc:creator>
  <cp:lastModifiedBy>tsiulia_sa</cp:lastModifiedBy>
  <cp:revision>204</cp:revision>
  <dcterms:created xsi:type="dcterms:W3CDTF">2020-01-20T12:44:17Z</dcterms:created>
  <dcterms:modified xsi:type="dcterms:W3CDTF">2023-02-08T07:37:43Z</dcterms:modified>
</cp:coreProperties>
</file>